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77" r:id="rId2"/>
    <p:sldId id="329" r:id="rId3"/>
    <p:sldId id="361" r:id="rId4"/>
    <p:sldId id="331" r:id="rId5"/>
    <p:sldId id="385" r:id="rId6"/>
    <p:sldId id="396" r:id="rId7"/>
    <p:sldId id="356" r:id="rId8"/>
    <p:sldId id="395" r:id="rId9"/>
    <p:sldId id="390" r:id="rId10"/>
    <p:sldId id="391" r:id="rId11"/>
    <p:sldId id="392" r:id="rId12"/>
    <p:sldId id="393" r:id="rId13"/>
    <p:sldId id="397" r:id="rId14"/>
    <p:sldId id="398" r:id="rId15"/>
    <p:sldId id="399" r:id="rId16"/>
    <p:sldId id="400" r:id="rId17"/>
    <p:sldId id="401" r:id="rId18"/>
    <p:sldId id="380" r:id="rId19"/>
    <p:sldId id="378" r:id="rId2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29"/>
            <p14:sldId id="361"/>
            <p14:sldId id="331"/>
            <p14:sldId id="385"/>
            <p14:sldId id="396"/>
            <p14:sldId id="356"/>
            <p14:sldId id="395"/>
            <p14:sldId id="390"/>
            <p14:sldId id="391"/>
            <p14:sldId id="392"/>
            <p14:sldId id="393"/>
            <p14:sldId id="397"/>
            <p14:sldId id="398"/>
            <p14:sldId id="399"/>
            <p14:sldId id="400"/>
            <p14:sldId id="401"/>
            <p14:sldId id="380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3891" autoAdjust="0"/>
  </p:normalViewPr>
  <p:slideViewPr>
    <p:cSldViewPr snapToGrid="0">
      <p:cViewPr>
        <p:scale>
          <a:sx n="81" d="100"/>
          <a:sy n="81" d="100"/>
        </p:scale>
        <p:origin x="523" y="4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05/11/2017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05/11/2017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12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37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6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90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7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05/11/2017 11:27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9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05/11/2017 11:27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3629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05/11/2017 11:27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673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Personal Touch!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/>
              <a:t>CARE 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730500" y="3527573"/>
            <a:ext cx="9461500" cy="757130"/>
          </a:xfrm>
        </p:spPr>
        <p:txBody>
          <a:bodyPr/>
          <a:lstStyle/>
          <a:p>
            <a:r>
              <a:rPr lang="en-US" dirty="0"/>
              <a:t>Premium Care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40950C7D-4665-4FAB-9745-F678A6C3397C}"/>
              </a:ext>
            </a:extLst>
          </p:cNvPr>
          <p:cNvSpPr txBox="1">
            <a:spLocks/>
          </p:cNvSpPr>
          <p:nvPr/>
        </p:nvSpPr>
        <p:spPr>
          <a:xfrm>
            <a:off x="6824427" y="5930176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algn="r"/>
            <a:r>
              <a:rPr lang="en-US" sz="1600" dirty="0"/>
              <a:t>Nitin </a:t>
            </a:r>
            <a:r>
              <a:rPr lang="en-US" sz="1600" dirty="0" err="1"/>
              <a:t>Salvankar</a:t>
            </a:r>
            <a:endParaRPr lang="en-US" sz="1600" dirty="0"/>
          </a:p>
          <a:p>
            <a:pPr algn="r"/>
            <a:r>
              <a:rPr lang="en-US" sz="1600" dirty="0" err="1"/>
              <a:t>Sunand</a:t>
            </a:r>
            <a:r>
              <a:rPr lang="en-US" sz="1600" dirty="0"/>
              <a:t> Pujari</a:t>
            </a:r>
          </a:p>
          <a:p>
            <a:pPr algn="r"/>
            <a:r>
              <a:rPr lang="en-US" sz="1600" dirty="0" err="1"/>
              <a:t>Ushawini</a:t>
            </a:r>
            <a:r>
              <a:rPr lang="en-US" sz="1600" dirty="0"/>
              <a:t> </a:t>
            </a:r>
            <a:r>
              <a:rPr lang="en-US" sz="1600" dirty="0" err="1"/>
              <a:t>Vinnakota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2086725"/>
          </a:xfrm>
        </p:spPr>
        <p:txBody>
          <a:bodyPr/>
          <a:lstStyle/>
          <a:p>
            <a:pPr algn="l"/>
            <a:r>
              <a:rPr lang="en-US" dirty="0"/>
              <a:t>The study co-Ordinator will create a survey to gather information on various health topics.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7315966" y="458857"/>
            <a:ext cx="2377440" cy="84023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318C60B-EA2C-45FD-BF50-EC0BF697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7" y="0"/>
            <a:ext cx="361989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0462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249783" y="498613"/>
            <a:ext cx="2377440" cy="84023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56695" y="1534285"/>
            <a:ext cx="4353235" cy="3083921"/>
          </a:xfrm>
        </p:spPr>
        <p:txBody>
          <a:bodyPr/>
          <a:lstStyle/>
          <a:p>
            <a:pPr algn="l"/>
            <a:r>
              <a:rPr lang="en-US" dirty="0"/>
              <a:t>The user can use the BMI Calculator by clicking on a button provided in the messages on the Dashboard.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F0AC952-9696-40C0-8469-E52108D65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30" y="-18853"/>
            <a:ext cx="348598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31546-1716-43A4-8D11-A704A4559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93" y="0"/>
            <a:ext cx="3394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6739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743348" y="1554163"/>
            <a:ext cx="4228385" cy="2585323"/>
          </a:xfrm>
        </p:spPr>
        <p:txBody>
          <a:bodyPr/>
          <a:lstStyle/>
          <a:p>
            <a:pPr algn="l"/>
            <a:r>
              <a:rPr lang="en-US" dirty="0"/>
              <a:t>Similar to the BMI Calculator, the user will get other means to know about his/her health.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840230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1B0798BB-5978-4EE8-B212-C30FA55F9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" y="0"/>
            <a:ext cx="3398111" cy="685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941E1-D18D-430C-BD34-019AC3D29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372" y="0"/>
            <a:ext cx="3413487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546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743348" y="1554163"/>
            <a:ext cx="4228385" cy="1089529"/>
          </a:xfrm>
        </p:spPr>
        <p:txBody>
          <a:bodyPr/>
          <a:lstStyle/>
          <a:p>
            <a:pPr algn="l"/>
            <a:r>
              <a:rPr lang="en-US" dirty="0"/>
              <a:t>Web App Login Screen.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1716367"/>
          </a:xfrm>
        </p:spPr>
        <p:txBody>
          <a:bodyPr/>
          <a:lstStyle/>
          <a:p>
            <a:r>
              <a:rPr lang="en-US" dirty="0"/>
              <a:t>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DBC73-650D-4F85-96E4-B7FFFECA48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8" y="438979"/>
            <a:ext cx="5821152" cy="41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248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27901" y="5079372"/>
            <a:ext cx="5269275" cy="1588127"/>
          </a:xfrm>
        </p:spPr>
        <p:txBody>
          <a:bodyPr/>
          <a:lstStyle/>
          <a:p>
            <a:pPr algn="l"/>
            <a:r>
              <a:rPr lang="en-US" dirty="0"/>
              <a:t>Initial Screen of Study Coordinator and his various options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840230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39382-B7AC-42BB-84F6-AB49452E31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3" y="207391"/>
            <a:ext cx="5268234" cy="37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106B8-AEB6-4DAE-BFB6-93FB8D7E8F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96" y="3222002"/>
            <a:ext cx="4845230" cy="3445497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854858" y="1706563"/>
            <a:ext cx="5269275" cy="15881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Initial Screen of Admin where he can add Study coordinator</a:t>
            </a:r>
            <a:endParaRPr lang="en-US" dirty="0"/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4B3AFB5F-B3D4-4393-8BFD-2CF9E1D67E82}"/>
              </a:ext>
            </a:extLst>
          </p:cNvPr>
          <p:cNvSpPr txBox="1">
            <a:spLocks/>
          </p:cNvSpPr>
          <p:nvPr/>
        </p:nvSpPr>
        <p:spPr>
          <a:xfrm>
            <a:off x="1056383" y="395369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21348063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27901" y="5079372"/>
            <a:ext cx="5269275" cy="1089529"/>
          </a:xfrm>
        </p:spPr>
        <p:txBody>
          <a:bodyPr/>
          <a:lstStyle/>
          <a:p>
            <a:pPr algn="l"/>
            <a:r>
              <a:rPr lang="en-US" dirty="0"/>
              <a:t>List of study groups under study coordinator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426572" y="438979"/>
            <a:ext cx="2377440" cy="840230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854858" y="1706563"/>
            <a:ext cx="5269275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Coordinator to add user to study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4B3AFB5F-B3D4-4393-8BFD-2CF9E1D67E82}"/>
              </a:ext>
            </a:extLst>
          </p:cNvPr>
          <p:cNvSpPr txBox="1">
            <a:spLocks/>
          </p:cNvSpPr>
          <p:nvPr/>
        </p:nvSpPr>
        <p:spPr>
          <a:xfrm>
            <a:off x="1056383" y="395369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678A6-1DA4-48A0-9C81-D0C0AD6427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142726"/>
            <a:ext cx="5158463" cy="3668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4AFD50-3630-4886-9F4E-F0653A1610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37" y="3131188"/>
            <a:ext cx="5179089" cy="37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265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27901" y="5079372"/>
            <a:ext cx="5269275" cy="1588127"/>
          </a:xfrm>
        </p:spPr>
        <p:txBody>
          <a:bodyPr/>
          <a:lstStyle/>
          <a:p>
            <a:pPr algn="l"/>
            <a:r>
              <a:rPr lang="en-US" dirty="0"/>
              <a:t>Coordinator clicking on a particular user opens profile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370011" y="126409"/>
            <a:ext cx="2377440" cy="840230"/>
          </a:xfrm>
        </p:spPr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193410" y="756252"/>
            <a:ext cx="5883589" cy="2086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Coordinator on clicking a row in list – shows particular study. Can print results and view users under group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4B3AFB5F-B3D4-4393-8BFD-2CF9E1D67E82}"/>
              </a:ext>
            </a:extLst>
          </p:cNvPr>
          <p:cNvSpPr txBox="1">
            <a:spLocks/>
          </p:cNvSpPr>
          <p:nvPr/>
        </p:nvSpPr>
        <p:spPr>
          <a:xfrm>
            <a:off x="1056383" y="395369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C027D-4FFC-496E-B493-283FC480D3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126409"/>
            <a:ext cx="4920792" cy="3499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7EF36-0E76-46E3-BF22-810AED2811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74" y="3246576"/>
            <a:ext cx="4991052" cy="354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417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8370011" y="126409"/>
            <a:ext cx="2377440" cy="840230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61A0D0-E707-4313-828C-9353C5B2B4B8}"/>
              </a:ext>
            </a:extLst>
          </p:cNvPr>
          <p:cNvSpPr txBox="1">
            <a:spLocks/>
          </p:cNvSpPr>
          <p:nvPr/>
        </p:nvSpPr>
        <p:spPr>
          <a:xfrm>
            <a:off x="6193410" y="756252"/>
            <a:ext cx="5883589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Coordinator on selecting Send Survey from side 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E0604-7ECF-4BA6-8AF7-CE7D3193E6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4" y="126409"/>
            <a:ext cx="5342347" cy="379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23A05-7CC0-4F1C-9DEC-0240DF4080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67" y="3280527"/>
            <a:ext cx="5136873" cy="3652887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9D5A65C-577A-4627-BBE1-60767F93BF9B}"/>
              </a:ext>
            </a:extLst>
          </p:cNvPr>
          <p:cNvSpPr txBox="1">
            <a:spLocks/>
          </p:cNvSpPr>
          <p:nvPr/>
        </p:nvSpPr>
        <p:spPr>
          <a:xfrm>
            <a:off x="915971" y="5155459"/>
            <a:ext cx="5883589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Preparing questions</a:t>
            </a:r>
            <a:endParaRPr lang="en-US" dirty="0"/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B3E9A9B-DEB1-4452-98B6-FDCD30201A64}"/>
              </a:ext>
            </a:extLst>
          </p:cNvPr>
          <p:cNvSpPr txBox="1">
            <a:spLocks/>
          </p:cNvSpPr>
          <p:nvPr/>
        </p:nvSpPr>
        <p:spPr>
          <a:xfrm>
            <a:off x="1480325" y="392541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7817466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C0F4B-A945-4015-898D-2008187B2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9620" y="1021546"/>
            <a:ext cx="5192775" cy="5219891"/>
          </a:xfrm>
        </p:spPr>
        <p:txBody>
          <a:bodyPr/>
          <a:lstStyle/>
          <a:p>
            <a:pPr algn="ctr" fontAlgn="t"/>
            <a:r>
              <a:rPr lang="en-US" sz="2800" dirty="0">
                <a:solidFill>
                  <a:schemeClr val="accent6"/>
                </a:solidFill>
              </a:rPr>
              <a:t>User Action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b="0" dirty="0"/>
              <a:t>User scans the barcode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b="0" dirty="0"/>
              <a:t>User goes to the Dashboard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b="0" dirty="0"/>
              <a:t>User responds to a question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b="0" dirty="0"/>
              <a:t>User clicks on “Take a Survey”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b="0" dirty="0"/>
              <a:t>User submits the survey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b="0" dirty="0"/>
              <a:t>User clicks on “Use BMI Calculator”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b="0" dirty="0"/>
              <a:t>User clicks on Calculate in BMI Calculator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14FECF-CE3C-4768-9C7D-7BF33F9FE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96830" y="1021546"/>
            <a:ext cx="5671764" cy="5558125"/>
          </a:xfrm>
        </p:spPr>
        <p:txBody>
          <a:bodyPr/>
          <a:lstStyle/>
          <a:p>
            <a:pPr algn="ctr" defTabSz="914367" fontAlgn="t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sz="2800" dirty="0">
                <a:solidFill>
                  <a:schemeClr val="accent6"/>
                </a:solidFill>
                <a:latin typeface="+mj-lt"/>
              </a:rPr>
              <a:t>Device Response</a:t>
            </a:r>
          </a:p>
          <a:p>
            <a:pPr marL="342900" indent="-342900" defTabSz="914367" fontAlgn="t"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User is logged into the app.</a:t>
            </a:r>
          </a:p>
          <a:p>
            <a:pPr marL="342900" indent="-342900" defTabSz="914367" fontAlgn="t"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User receives all the messages sent to him.</a:t>
            </a:r>
          </a:p>
          <a:p>
            <a:pPr marL="342900" indent="-342900" defTabSz="914367" fontAlgn="t"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The response is captured and sent to the server. The message vanishes from the screen of the user.</a:t>
            </a:r>
          </a:p>
          <a:p>
            <a:pPr marL="342900" indent="-342900" defTabSz="914367" fontAlgn="t"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Th survey window is opened withal the survey questions.</a:t>
            </a:r>
          </a:p>
          <a:p>
            <a:pPr marL="342900" indent="-342900" defTabSz="914367" fontAlgn="t"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The survey response of the user is sent to the server. </a:t>
            </a:r>
          </a:p>
          <a:p>
            <a:pPr marL="342900" indent="-342900" defTabSz="914367" fontAlgn="t"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A BMI calculator is opened up for the user to use.</a:t>
            </a:r>
          </a:p>
          <a:p>
            <a:pPr marL="342900" indent="-342900" defTabSz="914367" fontAlgn="t"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The calculation of BMI is shown w.r.t the values entered by the user.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BD573-876D-4860-9008-59D79C5A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576559"/>
            <a:ext cx="5078232" cy="2031325"/>
          </a:xfrm>
        </p:spPr>
        <p:txBody>
          <a:bodyPr/>
          <a:lstStyle/>
          <a:p>
            <a:r>
              <a:rPr lang="en-US" dirty="0"/>
              <a:t>ADVANCED MOBILE APPLICATION  DEVELOPMENT: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Semester Project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1919911"/>
            <a:ext cx="5671764" cy="1015150"/>
          </a:xfrm>
        </p:spPr>
        <p:txBody>
          <a:bodyPr/>
          <a:lstStyle/>
          <a:p>
            <a:r>
              <a:rPr lang="en-US" dirty="0"/>
              <a:t>Goal:</a:t>
            </a:r>
          </a:p>
          <a:p>
            <a:pPr lvl="1"/>
            <a:r>
              <a:rPr lang="en-US" dirty="0"/>
              <a:t>Help people take care of their health in a personalized way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4100309"/>
            <a:ext cx="5671764" cy="1015150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pPr lvl="1"/>
            <a:r>
              <a:rPr lang="en-US" dirty="0"/>
              <a:t>Build an app in android using </a:t>
            </a:r>
            <a:r>
              <a:rPr lang="en-US" dirty="0" err="1"/>
              <a:t>ResearchStack</a:t>
            </a:r>
            <a:r>
              <a:rPr lang="en-US" dirty="0"/>
              <a:t> framework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3.95833E-6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1723488"/>
            <a:ext cx="3714704" cy="2029273"/>
          </a:xfrm>
        </p:spPr>
        <p:txBody>
          <a:bodyPr/>
          <a:lstStyle/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Utility</a:t>
            </a:r>
          </a:p>
          <a:p>
            <a:pPr lvl="1"/>
            <a:r>
              <a:rPr lang="en-US" dirty="0"/>
              <a:t>Easy to use.</a:t>
            </a:r>
          </a:p>
          <a:p>
            <a:pPr lvl="1"/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1723488"/>
            <a:ext cx="3840480" cy="2029273"/>
          </a:xfrm>
        </p:spPr>
        <p:txBody>
          <a:bodyPr/>
          <a:lstStyle/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Memorability</a:t>
            </a:r>
          </a:p>
          <a:p>
            <a:pPr lvl="1"/>
            <a:r>
              <a:rPr lang="en-US" dirty="0"/>
              <a:t>Intuitive Design.</a:t>
            </a:r>
          </a:p>
          <a:p>
            <a:pPr lvl="1"/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1723488"/>
            <a:ext cx="3773077" cy="3137269"/>
          </a:xfrm>
        </p:spPr>
        <p:txBody>
          <a:bodyPr/>
          <a:lstStyle/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Learnability</a:t>
            </a:r>
          </a:p>
          <a:p>
            <a:pPr lvl="1"/>
            <a:r>
              <a:rPr lang="en-US" dirty="0"/>
              <a:t>Minimizing the number of steps within the model by giving the user access to the most pertinent parameters of the interface.</a:t>
            </a:r>
          </a:p>
          <a:p>
            <a:pPr lvl="1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978729"/>
          </a:xfrm>
        </p:spPr>
        <p:txBody>
          <a:bodyPr/>
          <a:lstStyle/>
          <a:p>
            <a:r>
              <a:rPr lang="en-US" dirty="0"/>
              <a:t>DESIGN GOALS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Design Goals and Design Justification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2527303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2527303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2527303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3</a:t>
            </a:fld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197A0061-F749-4507-8447-0D6439EE118F}"/>
              </a:ext>
            </a:extLst>
          </p:cNvPr>
          <p:cNvSpPr txBox="1">
            <a:spLocks/>
          </p:cNvSpPr>
          <p:nvPr/>
        </p:nvSpPr>
        <p:spPr>
          <a:xfrm>
            <a:off x="5347249" y="3932272"/>
            <a:ext cx="3714704" cy="202414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Effectiveness</a:t>
            </a:r>
          </a:p>
          <a:p>
            <a:pPr lvl="1"/>
            <a:r>
              <a:rPr lang="en-US" dirty="0"/>
              <a:t>Clarity about the process.(The user should agree to share information.)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6784C8D8-D89F-434C-9AD3-FF4ECE372802}"/>
              </a:ext>
            </a:extLst>
          </p:cNvPr>
          <p:cNvSpPr txBox="1">
            <a:spLocks/>
          </p:cNvSpPr>
          <p:nvPr/>
        </p:nvSpPr>
        <p:spPr>
          <a:xfrm>
            <a:off x="1742397" y="3919136"/>
            <a:ext cx="3714704" cy="17471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br>
              <a:rPr lang="en-US" dirty="0"/>
            </a:br>
            <a:r>
              <a:rPr lang="en-US" dirty="0"/>
              <a:t>Safety</a:t>
            </a:r>
          </a:p>
          <a:p>
            <a:pPr lvl="1"/>
            <a:r>
              <a:rPr lang="en-US" dirty="0"/>
              <a:t>Integrity of Information as it consists of sensitive data.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FBD330-E8EA-44A6-A8A3-832438996C24}"/>
              </a:ext>
            </a:extLst>
          </p:cNvPr>
          <p:cNvSpPr/>
          <p:nvPr/>
        </p:nvSpPr>
        <p:spPr>
          <a:xfrm>
            <a:off x="1788841" y="4716213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E8C301-9AE5-4089-89F1-F6817E1F45F1}"/>
              </a:ext>
            </a:extLst>
          </p:cNvPr>
          <p:cNvSpPr/>
          <p:nvPr/>
        </p:nvSpPr>
        <p:spPr>
          <a:xfrm>
            <a:off x="5615265" y="4707069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8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  <p:bldP spid="19" grpId="0" uiExpand="1" build="p"/>
      <p:bldP spid="20" grpId="0" uiExpand="1" build="p"/>
      <p:bldP spid="21" grpId="0" animBg="1"/>
      <p:bldP spid="21" grpId="1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4CB9EC-E185-4EE0-96BD-A786450768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7" b="18237"/>
          <a:stretch>
            <a:fillRect/>
          </a:stretch>
        </p:blipFill>
        <p:spPr>
          <a:xfrm>
            <a:off x="6129304" y="1900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546652" y="419100"/>
            <a:ext cx="4562061" cy="2336024"/>
          </a:xfrm>
        </p:spPr>
        <p:txBody>
          <a:bodyPr/>
          <a:lstStyle/>
          <a:p>
            <a:r>
              <a:rPr lang="en-US" dirty="0"/>
              <a:t>PERSONA 1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0" y="1144683"/>
            <a:ext cx="6096000" cy="1391150"/>
          </a:xfrm>
        </p:spPr>
        <p:txBody>
          <a:bodyPr/>
          <a:lstStyle/>
          <a:p>
            <a:pPr lvl="0" fontAlgn="base" latinLnBrk="1">
              <a:lnSpc>
                <a:spcPct val="100000"/>
              </a:lnSpc>
              <a:spcAft>
                <a:spcPct val="0"/>
              </a:spcAft>
            </a:pPr>
            <a:r>
              <a:rPr lang="en-US" dirty="0"/>
              <a:t>Jane Brown</a:t>
            </a:r>
            <a:br>
              <a:rPr lang="en-US" sz="1100" dirty="0"/>
            </a:br>
            <a:r>
              <a:rPr kumimoji="1" lang="en-US" altLang="ko-KR" sz="16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32-year-old female, Married, News Reporter</a:t>
            </a:r>
          </a:p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16652" y="2109887"/>
            <a:ext cx="6096000" cy="2156488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Jane Brown is a health conscious woman.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She likes to check her health condition regularly.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However, her busy schedule does not allow her to do that.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She is looking for a solution where she can check her BMI, BAC , weight and other health indicators on the go.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Also, she is open to taking part in surveys. The Care Me app will aid Jane by fulfilling her needs.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17FC7A8C-DBB8-4C6F-B9D3-22BCB1907C72}"/>
              </a:ext>
            </a:extLst>
          </p:cNvPr>
          <p:cNvSpPr txBox="1">
            <a:spLocks/>
          </p:cNvSpPr>
          <p:nvPr/>
        </p:nvSpPr>
        <p:spPr>
          <a:xfrm>
            <a:off x="0" y="4388396"/>
            <a:ext cx="6096000" cy="182408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chemeClr val="accent6"/>
                </a:solidFill>
              </a:rPr>
              <a:t>User Journey</a:t>
            </a:r>
          </a:p>
          <a:p>
            <a:pPr algn="l"/>
            <a:endParaRPr lang="en-US" sz="1800" b="1" dirty="0">
              <a:solidFill>
                <a:schemeClr val="accent6"/>
              </a:solidFill>
            </a:endParaRPr>
          </a:p>
          <a:p>
            <a:pPr algn="l"/>
            <a:endParaRPr lang="en-US" sz="1800" b="1" dirty="0">
              <a:solidFill>
                <a:schemeClr val="accent6"/>
              </a:solidFill>
            </a:endParaRPr>
          </a:p>
          <a:p>
            <a:pPr algn="l"/>
            <a:endParaRPr lang="en-US" sz="1800" b="1" dirty="0">
              <a:solidFill>
                <a:schemeClr val="accent6"/>
              </a:solidFill>
            </a:endParaRPr>
          </a:p>
          <a:p>
            <a:pPr algn="l"/>
            <a:endParaRPr 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B3310B-1D44-4B08-A385-BBDA7682C2F8}"/>
              </a:ext>
            </a:extLst>
          </p:cNvPr>
          <p:cNvCxnSpPr>
            <a:cxnSpLocks/>
          </p:cNvCxnSpPr>
          <p:nvPr/>
        </p:nvCxnSpPr>
        <p:spPr>
          <a:xfrm>
            <a:off x="108027" y="5715000"/>
            <a:ext cx="5987973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59807870-B251-4227-A54A-3F2B2E37781A}"/>
              </a:ext>
            </a:extLst>
          </p:cNvPr>
          <p:cNvSpPr/>
          <p:nvPr/>
        </p:nvSpPr>
        <p:spPr>
          <a:xfrm>
            <a:off x="0" y="5003378"/>
            <a:ext cx="1534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User logged in</a:t>
            </a:r>
          </a:p>
        </p:txBody>
      </p:sp>
      <p:pic>
        <p:nvPicPr>
          <p:cNvPr id="12" name="Picture 2" descr="C:\Users\XQ700T1C\Desktop\studio\First Pitch\256-256-a5485b563efc4511e0cd8bd04ad0fe9e.png">
            <a:extLst>
              <a:ext uri="{FF2B5EF4-FFF2-40B4-BE49-F238E27FC236}">
                <a16:creationId xmlns:a16="http://schemas.microsoft.com/office/drawing/2014/main" id="{4047AA2F-2C04-4A02-BFA2-8B8C4295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0891" y="5293394"/>
            <a:ext cx="360000" cy="360000"/>
          </a:xfrm>
          <a:prstGeom prst="rect">
            <a:avLst/>
          </a:prstGeom>
          <a:noFill/>
        </p:spPr>
      </p:pic>
      <p:pic>
        <p:nvPicPr>
          <p:cNvPr id="13" name="Picture 3" descr="C:\Users\XQ700T1C\Desktop\studio\First Pitch\123.png">
            <a:extLst>
              <a:ext uri="{FF2B5EF4-FFF2-40B4-BE49-F238E27FC236}">
                <a16:creationId xmlns:a16="http://schemas.microsoft.com/office/drawing/2014/main" id="{612474BC-FB81-42B5-B3A9-7604C57A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982" y="5311155"/>
            <a:ext cx="360000" cy="360000"/>
          </a:xfrm>
          <a:prstGeom prst="rect">
            <a:avLst/>
          </a:prstGeom>
          <a:noFill/>
        </p:spPr>
      </p:pic>
      <p:pic>
        <p:nvPicPr>
          <p:cNvPr id="14" name="Picture 4" descr="C:\Users\XQ700T1C\Desktop\studio\First Pitch\124.png">
            <a:extLst>
              <a:ext uri="{FF2B5EF4-FFF2-40B4-BE49-F238E27FC236}">
                <a16:creationId xmlns:a16="http://schemas.microsoft.com/office/drawing/2014/main" id="{FE242E4E-6113-4DCA-A134-9D572F591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0800000">
            <a:off x="1188738" y="5751203"/>
            <a:ext cx="360000" cy="360000"/>
          </a:xfrm>
          <a:prstGeom prst="rect">
            <a:avLst/>
          </a:prstGeom>
          <a:noFill/>
        </p:spPr>
      </p:pic>
      <p:pic>
        <p:nvPicPr>
          <p:cNvPr id="15" name="Picture 5" descr="C:\Users\XQ700T1C\Desktop\studio\First Pitch\125.png">
            <a:extLst>
              <a:ext uri="{FF2B5EF4-FFF2-40B4-BE49-F238E27FC236}">
                <a16:creationId xmlns:a16="http://schemas.microsoft.com/office/drawing/2014/main" id="{21DB08CF-E3F4-4873-B994-3A470FBF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44131" y="5300440"/>
            <a:ext cx="360000" cy="360000"/>
          </a:xfrm>
          <a:prstGeom prst="rect">
            <a:avLst/>
          </a:prstGeom>
          <a:noFill/>
        </p:spPr>
      </p:pic>
      <p:pic>
        <p:nvPicPr>
          <p:cNvPr id="18" name="Picture 3" descr="C:\Users\XQ700T1C\Desktop\studio\First Pitch\123.png">
            <a:extLst>
              <a:ext uri="{FF2B5EF4-FFF2-40B4-BE49-F238E27FC236}">
                <a16:creationId xmlns:a16="http://schemas.microsoft.com/office/drawing/2014/main" id="{FE6AA5B0-9E22-4569-B10F-23465F0D8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3097475" y="5755181"/>
            <a:ext cx="360000" cy="360000"/>
          </a:xfrm>
          <a:prstGeom prst="rect">
            <a:avLst/>
          </a:prstGeom>
          <a:noFill/>
        </p:spPr>
      </p:pic>
      <p:sp>
        <p:nvSpPr>
          <p:cNvPr id="20" name="직사각형 23">
            <a:extLst>
              <a:ext uri="{FF2B5EF4-FFF2-40B4-BE49-F238E27FC236}">
                <a16:creationId xmlns:a16="http://schemas.microsoft.com/office/drawing/2014/main" id="{E4715639-0A90-4BE6-98EF-DDD5CC8467B2}"/>
              </a:ext>
            </a:extLst>
          </p:cNvPr>
          <p:cNvSpPr/>
          <p:nvPr/>
        </p:nvSpPr>
        <p:spPr>
          <a:xfrm>
            <a:off x="1765158" y="4787935"/>
            <a:ext cx="1534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Respond messages</a:t>
            </a:r>
          </a:p>
        </p:txBody>
      </p:sp>
      <p:sp>
        <p:nvSpPr>
          <p:cNvPr id="22" name="직사각형 24">
            <a:extLst>
              <a:ext uri="{FF2B5EF4-FFF2-40B4-BE49-F238E27FC236}">
                <a16:creationId xmlns:a16="http://schemas.microsoft.com/office/drawing/2014/main" id="{B5726A56-4B47-4456-940E-5E242B9A8359}"/>
              </a:ext>
            </a:extLst>
          </p:cNvPr>
          <p:cNvSpPr/>
          <p:nvPr/>
        </p:nvSpPr>
        <p:spPr>
          <a:xfrm>
            <a:off x="3457027" y="4961855"/>
            <a:ext cx="1534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Submits survey/s</a:t>
            </a:r>
          </a:p>
        </p:txBody>
      </p:sp>
      <p:sp>
        <p:nvSpPr>
          <p:cNvPr id="24" name="직사각형 26">
            <a:extLst>
              <a:ext uri="{FF2B5EF4-FFF2-40B4-BE49-F238E27FC236}">
                <a16:creationId xmlns:a16="http://schemas.microsoft.com/office/drawing/2014/main" id="{00F3FF50-59C9-442E-B8CD-8A19606B7669}"/>
              </a:ext>
            </a:extLst>
          </p:cNvPr>
          <p:cNvSpPr/>
          <p:nvPr/>
        </p:nvSpPr>
        <p:spPr>
          <a:xfrm>
            <a:off x="583447" y="6098762"/>
            <a:ext cx="18774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Go to Dashboard for messages from coordinators</a:t>
            </a:r>
          </a:p>
        </p:txBody>
      </p:sp>
      <p:sp>
        <p:nvSpPr>
          <p:cNvPr id="25" name="직사각형 27">
            <a:extLst>
              <a:ext uri="{FF2B5EF4-FFF2-40B4-BE49-F238E27FC236}">
                <a16:creationId xmlns:a16="http://schemas.microsoft.com/office/drawing/2014/main" id="{48D43F73-B2CD-435A-9961-082C1235DCA3}"/>
              </a:ext>
            </a:extLst>
          </p:cNvPr>
          <p:cNvSpPr/>
          <p:nvPr/>
        </p:nvSpPr>
        <p:spPr>
          <a:xfrm>
            <a:off x="2506569" y="6112761"/>
            <a:ext cx="1700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Take surveys</a:t>
            </a:r>
          </a:p>
        </p:txBody>
      </p:sp>
      <p:sp>
        <p:nvSpPr>
          <p:cNvPr id="26" name="직사각형 28">
            <a:extLst>
              <a:ext uri="{FF2B5EF4-FFF2-40B4-BE49-F238E27FC236}">
                <a16:creationId xmlns:a16="http://schemas.microsoft.com/office/drawing/2014/main" id="{E3CFECBE-0B9E-457F-AC0B-08BE0A3E96B0}"/>
              </a:ext>
            </a:extLst>
          </p:cNvPr>
          <p:cNvSpPr/>
          <p:nvPr/>
        </p:nvSpPr>
        <p:spPr>
          <a:xfrm>
            <a:off x="4224131" y="6093327"/>
            <a:ext cx="17065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Calculates health parameters like BMI, BAC</a:t>
            </a:r>
          </a:p>
        </p:txBody>
      </p:sp>
      <p:pic>
        <p:nvPicPr>
          <p:cNvPr id="30" name="Picture 6" descr="C:\Users\XQ700T1C\Desktop\studio\First Pitch\126.png">
            <a:extLst>
              <a:ext uri="{FF2B5EF4-FFF2-40B4-BE49-F238E27FC236}">
                <a16:creationId xmlns:a16="http://schemas.microsoft.com/office/drawing/2014/main" id="{D99FC773-0680-4841-9577-BA6ACB963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0800000">
            <a:off x="4719996" y="5755181"/>
            <a:ext cx="360000" cy="3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1B78A25-1BCF-4C59-ABF3-FC7B7D6DB1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4" r="24634"/>
          <a:stretch>
            <a:fillRect/>
          </a:stretch>
        </p:blipFill>
        <p:spPr>
          <a:xfrm>
            <a:off x="0" y="-6038"/>
            <a:ext cx="6062696" cy="68561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B71C2-FE07-4093-9403-B9E5DBF3D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5A534ECF-999E-401B-AB2C-8653F080727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669147" y="0"/>
            <a:ext cx="4562061" cy="840230"/>
          </a:xfrm>
        </p:spPr>
        <p:txBody>
          <a:bodyPr/>
          <a:lstStyle/>
          <a:p>
            <a:r>
              <a:rPr lang="en-US" dirty="0"/>
              <a:t>PERSONA 2</a:t>
            </a:r>
          </a:p>
        </p:txBody>
      </p:sp>
      <p:sp>
        <p:nvSpPr>
          <p:cNvPr id="10" name="Text Placeholder 41">
            <a:extLst>
              <a:ext uri="{FF2B5EF4-FFF2-40B4-BE49-F238E27FC236}">
                <a16:creationId xmlns:a16="http://schemas.microsoft.com/office/drawing/2014/main" id="{0F1A933F-5115-45DB-A453-B25525FC5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22495" y="725583"/>
            <a:ext cx="6096000" cy="892552"/>
          </a:xfrm>
        </p:spPr>
        <p:txBody>
          <a:bodyPr/>
          <a:lstStyle/>
          <a:p>
            <a:pPr lvl="0" fontAlgn="base" latinLnBrk="1">
              <a:lnSpc>
                <a:spcPct val="100000"/>
              </a:lnSpc>
              <a:spcAft>
                <a:spcPct val="0"/>
              </a:spcAft>
            </a:pPr>
            <a:r>
              <a:rPr lang="en-US" dirty="0"/>
              <a:t>Alex Smith</a:t>
            </a:r>
            <a:br>
              <a:rPr lang="en-US" sz="1100" dirty="0"/>
            </a:br>
            <a:r>
              <a:rPr kumimoji="1" lang="en-US" sz="16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</a:rPr>
              <a:t>28</a:t>
            </a:r>
            <a:r>
              <a:rPr kumimoji="1" lang="en-US" altLang="ko-KR" sz="16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-year-old male, single, Study Coordinator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5499743D-C295-4EBE-B9E5-0923D3897C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8144" y="1598353"/>
            <a:ext cx="6096000" cy="2506327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Alex Smith is a study coordinator who works for Halo Smart Labs.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The company develops solution related to health.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He needs to conduct surveys to gather data in order to build better solutions.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The Care Me mobile app will help him to gather that data.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He can conduct surveys on a variety of topics.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/>
              <a:t>He can tap in users’ responses and analyze them to identify the patterns in the responses. 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CA4DA1C-88B6-420C-850D-593131671756}"/>
              </a:ext>
            </a:extLst>
          </p:cNvPr>
          <p:cNvSpPr txBox="1">
            <a:spLocks/>
          </p:cNvSpPr>
          <p:nvPr/>
        </p:nvSpPr>
        <p:spPr>
          <a:xfrm>
            <a:off x="6079504" y="4167737"/>
            <a:ext cx="6096000" cy="182408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chemeClr val="accent6"/>
                </a:solidFill>
              </a:rPr>
              <a:t>User Journey</a:t>
            </a:r>
          </a:p>
          <a:p>
            <a:pPr algn="l"/>
            <a:endParaRPr lang="en-US" sz="1800" b="1" dirty="0">
              <a:solidFill>
                <a:schemeClr val="accent6"/>
              </a:solidFill>
            </a:endParaRPr>
          </a:p>
          <a:p>
            <a:pPr algn="l"/>
            <a:endParaRPr lang="en-US" sz="1800" b="1" dirty="0">
              <a:solidFill>
                <a:schemeClr val="accent6"/>
              </a:solidFill>
            </a:endParaRPr>
          </a:p>
          <a:p>
            <a:pPr algn="l"/>
            <a:endParaRPr lang="en-US" sz="1800" b="1" dirty="0">
              <a:solidFill>
                <a:schemeClr val="accent6"/>
              </a:solidFill>
            </a:endParaRPr>
          </a:p>
          <a:p>
            <a:pPr algn="l"/>
            <a:endParaRPr 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3" name="직선 연결선 9">
            <a:extLst>
              <a:ext uri="{FF2B5EF4-FFF2-40B4-BE49-F238E27FC236}">
                <a16:creationId xmlns:a16="http://schemas.microsoft.com/office/drawing/2014/main" id="{5B29FF6C-CAFD-4607-9117-9A9EF73A528D}"/>
              </a:ext>
            </a:extLst>
          </p:cNvPr>
          <p:cNvCxnSpPr>
            <a:cxnSpLocks/>
          </p:cNvCxnSpPr>
          <p:nvPr/>
        </p:nvCxnSpPr>
        <p:spPr>
          <a:xfrm>
            <a:off x="6230522" y="5574196"/>
            <a:ext cx="5987973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075B60E5-A7B4-4AAF-BA43-32035C761133}"/>
              </a:ext>
            </a:extLst>
          </p:cNvPr>
          <p:cNvSpPr/>
          <p:nvPr/>
        </p:nvSpPr>
        <p:spPr>
          <a:xfrm>
            <a:off x="5967460" y="4869219"/>
            <a:ext cx="1534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Login to server</a:t>
            </a:r>
          </a:p>
        </p:txBody>
      </p:sp>
      <p:pic>
        <p:nvPicPr>
          <p:cNvPr id="15" name="Picture 2" descr="C:\Users\XQ700T1C\Desktop\studio\First Pitch\256-256-a5485b563efc4511e0cd8bd04ad0fe9e.png">
            <a:extLst>
              <a:ext uri="{FF2B5EF4-FFF2-40B4-BE49-F238E27FC236}">
                <a16:creationId xmlns:a16="http://schemas.microsoft.com/office/drawing/2014/main" id="{E3D7A7DD-6C15-4046-964C-665D8295E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5331" y="5131369"/>
            <a:ext cx="360000" cy="360000"/>
          </a:xfrm>
          <a:prstGeom prst="rect">
            <a:avLst/>
          </a:prstGeom>
          <a:noFill/>
        </p:spPr>
      </p:pic>
      <p:pic>
        <p:nvPicPr>
          <p:cNvPr id="16" name="Picture 3" descr="C:\Users\XQ700T1C\Desktop\studio\First Pitch\123.png">
            <a:extLst>
              <a:ext uri="{FF2B5EF4-FFF2-40B4-BE49-F238E27FC236}">
                <a16:creationId xmlns:a16="http://schemas.microsoft.com/office/drawing/2014/main" id="{5D16DF01-9CB8-429F-A13E-C1939984D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9147" y="5180910"/>
            <a:ext cx="360000" cy="360000"/>
          </a:xfrm>
          <a:prstGeom prst="rect">
            <a:avLst/>
          </a:prstGeom>
          <a:noFill/>
        </p:spPr>
      </p:pic>
      <p:pic>
        <p:nvPicPr>
          <p:cNvPr id="17" name="Picture 4" descr="C:\Users\XQ700T1C\Desktop\studio\First Pitch\124.png">
            <a:extLst>
              <a:ext uri="{FF2B5EF4-FFF2-40B4-BE49-F238E27FC236}">
                <a16:creationId xmlns:a16="http://schemas.microsoft.com/office/drawing/2014/main" id="{0DBB0232-B1F9-46CB-BEC2-49B373F5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7526360" y="5621886"/>
            <a:ext cx="360000" cy="360000"/>
          </a:xfrm>
          <a:prstGeom prst="rect">
            <a:avLst/>
          </a:prstGeom>
          <a:noFill/>
        </p:spPr>
      </p:pic>
      <p:pic>
        <p:nvPicPr>
          <p:cNvPr id="18" name="Picture 5" descr="C:\Users\XQ700T1C\Desktop\studio\First Pitch\125.png">
            <a:extLst>
              <a:ext uri="{FF2B5EF4-FFF2-40B4-BE49-F238E27FC236}">
                <a16:creationId xmlns:a16="http://schemas.microsoft.com/office/drawing/2014/main" id="{B6D296DD-C9C6-4AC8-A5B9-B85DA8C6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39304" y="5141959"/>
            <a:ext cx="360000" cy="360000"/>
          </a:xfrm>
          <a:prstGeom prst="rect">
            <a:avLst/>
          </a:prstGeom>
          <a:noFill/>
        </p:spPr>
      </p:pic>
      <p:pic>
        <p:nvPicPr>
          <p:cNvPr id="19" name="Picture 3" descr="C:\Users\XQ700T1C\Desktop\studio\First Pitch\123.png">
            <a:extLst>
              <a:ext uri="{FF2B5EF4-FFF2-40B4-BE49-F238E27FC236}">
                <a16:creationId xmlns:a16="http://schemas.microsoft.com/office/drawing/2014/main" id="{5929FF2A-F9AE-43B9-801E-4CE8A006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9856481" y="5646434"/>
            <a:ext cx="360000" cy="360000"/>
          </a:xfrm>
          <a:prstGeom prst="rect">
            <a:avLst/>
          </a:prstGeom>
          <a:noFill/>
        </p:spPr>
      </p:pic>
      <p:sp>
        <p:nvSpPr>
          <p:cNvPr id="20" name="직사각형 23">
            <a:extLst>
              <a:ext uri="{FF2B5EF4-FFF2-40B4-BE49-F238E27FC236}">
                <a16:creationId xmlns:a16="http://schemas.microsoft.com/office/drawing/2014/main" id="{4E33746E-D39C-4BC0-A0F7-0CBC393365DF}"/>
              </a:ext>
            </a:extLst>
          </p:cNvPr>
          <p:cNvSpPr/>
          <p:nvPr/>
        </p:nvSpPr>
        <p:spPr>
          <a:xfrm>
            <a:off x="7706360" y="4564352"/>
            <a:ext cx="2077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Broadcast to applicable participants</a:t>
            </a:r>
          </a:p>
        </p:txBody>
      </p:sp>
      <p:sp>
        <p:nvSpPr>
          <p:cNvPr id="21" name="직사각형 24">
            <a:extLst>
              <a:ext uri="{FF2B5EF4-FFF2-40B4-BE49-F238E27FC236}">
                <a16:creationId xmlns:a16="http://schemas.microsoft.com/office/drawing/2014/main" id="{13653D6F-C834-4438-ADE9-0E99B00682CC}"/>
              </a:ext>
            </a:extLst>
          </p:cNvPr>
          <p:cNvSpPr/>
          <p:nvPr/>
        </p:nvSpPr>
        <p:spPr>
          <a:xfrm>
            <a:off x="10152200" y="4601193"/>
            <a:ext cx="1534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Study survey responses</a:t>
            </a:r>
          </a:p>
        </p:txBody>
      </p:sp>
      <p:sp>
        <p:nvSpPr>
          <p:cNvPr id="22" name="직사각형 26">
            <a:extLst>
              <a:ext uri="{FF2B5EF4-FFF2-40B4-BE49-F238E27FC236}">
                <a16:creationId xmlns:a16="http://schemas.microsoft.com/office/drawing/2014/main" id="{4E421AEE-072C-46AE-A031-2F7A7FDC21EF}"/>
              </a:ext>
            </a:extLst>
          </p:cNvPr>
          <p:cNvSpPr/>
          <p:nvPr/>
        </p:nvSpPr>
        <p:spPr>
          <a:xfrm>
            <a:off x="6939255" y="5939937"/>
            <a:ext cx="1534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Create a study</a:t>
            </a:r>
          </a:p>
        </p:txBody>
      </p:sp>
      <p:sp>
        <p:nvSpPr>
          <p:cNvPr id="23" name="직사각형 28">
            <a:extLst>
              <a:ext uri="{FF2B5EF4-FFF2-40B4-BE49-F238E27FC236}">
                <a16:creationId xmlns:a16="http://schemas.microsoft.com/office/drawing/2014/main" id="{9CDC0AA0-9C17-46FD-B9B1-85E0FD75F7F6}"/>
              </a:ext>
            </a:extLst>
          </p:cNvPr>
          <p:cNvSpPr/>
          <p:nvPr/>
        </p:nvSpPr>
        <p:spPr>
          <a:xfrm>
            <a:off x="9117565" y="6033868"/>
            <a:ext cx="1973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Roboto" pitchFamily="2" charset="0"/>
                <a:ea typeface="굴림" pitchFamily="50" charset="-127"/>
                <a:cs typeface="굴림" pitchFamily="50" charset="-127"/>
              </a:rPr>
              <a:t>Broadcast general messages</a:t>
            </a:r>
          </a:p>
        </p:txBody>
      </p:sp>
    </p:spTree>
    <p:extLst>
      <p:ext uri="{BB962C8B-B14F-4D97-AF65-F5344CB8AC3E}">
        <p14:creationId xmlns:p14="http://schemas.microsoft.com/office/powerpoint/2010/main" val="98102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4582AE-E918-4378-B3A2-0359ECC8F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1AE73-7D98-4A5A-A109-E57A6E94A6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04650" y="6484938"/>
            <a:ext cx="38735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1089529"/>
          </a:xfrm>
        </p:spPr>
        <p:txBody>
          <a:bodyPr/>
          <a:lstStyle/>
          <a:p>
            <a:pPr algn="l"/>
            <a:r>
              <a:rPr lang="en-US" dirty="0"/>
              <a:t>Bar code to let users login and be a part of the study.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AE6E0F8-501F-48E3-853F-A8FDE46CD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31" y="0"/>
            <a:ext cx="3236160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1089529"/>
          </a:xfrm>
        </p:spPr>
        <p:txBody>
          <a:bodyPr/>
          <a:lstStyle/>
          <a:p>
            <a:pPr algn="l"/>
            <a:r>
              <a:rPr lang="en-US" dirty="0"/>
              <a:t>A Dashboard for the survey questions.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4B557-EB5D-44A1-B561-9E1E3FD5F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05" y="9940"/>
            <a:ext cx="3583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765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357789" y="1534285"/>
            <a:ext cx="5791200" cy="161428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6"/>
                </a:solidFill>
              </a:rPr>
              <a:t>3 Message types:</a:t>
            </a:r>
          </a:p>
          <a:p>
            <a:pPr marL="342900" lvl="1" indent="-342900" algn="l">
              <a:buFont typeface="Wingdings" panose="05000000000000000000" pitchFamily="2" charset="2"/>
              <a:buChar char="ü"/>
            </a:pPr>
            <a:r>
              <a:rPr lang="en-US" sz="2000" dirty="0"/>
              <a:t>A general message about health.</a:t>
            </a:r>
          </a:p>
          <a:p>
            <a:pPr marL="342900" lvl="1" indent="-342900" algn="l">
              <a:buFont typeface="Wingdings" panose="05000000000000000000" pitchFamily="2" charset="2"/>
              <a:buChar char="ü"/>
            </a:pPr>
            <a:r>
              <a:rPr lang="en-US" sz="2000" dirty="0"/>
              <a:t>A Yes/No response question.</a:t>
            </a:r>
          </a:p>
          <a:p>
            <a:pPr marL="342900" lvl="1" indent="-342900" algn="l">
              <a:buFont typeface="Wingdings" panose="05000000000000000000" pitchFamily="2" charset="2"/>
              <a:buChar char="ü"/>
            </a:pPr>
            <a:r>
              <a:rPr lang="en-US" sz="2000" dirty="0"/>
              <a:t>A message with response in range.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D124913-C9F7-4E62-AF02-B30374975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39" y="0"/>
            <a:ext cx="3664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1671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tf16401425</Template>
  <TotalTime>660</TotalTime>
  <Words>733</Words>
  <Application>Microsoft Office PowerPoint</Application>
  <PresentationFormat>Widescreen</PresentationFormat>
  <Paragraphs>151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굴림</vt:lpstr>
      <vt:lpstr>Arial</vt:lpstr>
      <vt:lpstr>Arial Black</vt:lpstr>
      <vt:lpstr>Calibri</vt:lpstr>
      <vt:lpstr>Roboto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CARE ME</vt:lpstr>
      <vt:lpstr>INTRODUCTION</vt:lpstr>
      <vt:lpstr>DESIGN GOALS</vt:lpstr>
      <vt:lpstr>PowerPoint Presentation</vt:lpstr>
      <vt:lpstr>PowerPoint Presentation</vt:lpstr>
      <vt:lpstr>DESIGN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INTERACTION MODEL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ME</dc:title>
  <dc:subject/>
  <dc:creator>Shweta Patil</dc:creator>
  <cp:keywords/>
  <dc:description/>
  <cp:lastModifiedBy>Usha Vinnakota</cp:lastModifiedBy>
  <cp:revision>23</cp:revision>
  <dcterms:created xsi:type="dcterms:W3CDTF">2017-11-05T07:51:42Z</dcterms:created>
  <dcterms:modified xsi:type="dcterms:W3CDTF">2017-11-06T04:58:14Z</dcterms:modified>
  <cp:category/>
</cp:coreProperties>
</file>